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"/>
  </p:notesMasterIdLst>
  <p:sldIdLst>
    <p:sldId id="257" r:id="rId2"/>
    <p:sldId id="271" r:id="rId3"/>
    <p:sldId id="282" r:id="rId4"/>
    <p:sldId id="284" r:id="rId5"/>
    <p:sldId id="279" r:id="rId6"/>
    <p:sldId id="286" r:id="rId7"/>
    <p:sldId id="288" r:id="rId8"/>
    <p:sldId id="283" r:id="rId9"/>
    <p:sldId id="287" r:id="rId1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47CD5-3ADC-41A7-833A-372001257291}" v="1" dt="2020-01-31T11:38:21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73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37847CD5-3ADC-41A7-833A-372001257291}"/>
    <pc:docChg chg="modSld">
      <pc:chgData name="Jo Claes" userId="d64208f3-0076-4064-b6ac-7d8ee9dc279f" providerId="ADAL" clId="{37847CD5-3ADC-41A7-833A-372001257291}" dt="2020-01-31T11:38:21.614" v="0"/>
      <pc:docMkLst>
        <pc:docMk/>
      </pc:docMkLst>
      <pc:sldChg chg="modSp">
        <pc:chgData name="Jo Claes" userId="d64208f3-0076-4064-b6ac-7d8ee9dc279f" providerId="ADAL" clId="{37847CD5-3ADC-41A7-833A-372001257291}" dt="2020-01-31T11:38:21.614" v="0"/>
        <pc:sldMkLst>
          <pc:docMk/>
          <pc:sldMk cId="0" sldId="283"/>
        </pc:sldMkLst>
        <pc:spChg chg="mod">
          <ac:chgData name="Jo Claes" userId="d64208f3-0076-4064-b6ac-7d8ee9dc279f" providerId="ADAL" clId="{37847CD5-3ADC-41A7-833A-372001257291}" dt="2020-01-31T11:38:21.614" v="0"/>
          <ac:spMkLst>
            <pc:docMk/>
            <pc:sldMk cId="0" sldId="283"/>
            <ac:spMk id="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529263-1CA7-4F7B-8FD9-8175F6435AB0}" type="datetimeFigureOut">
              <a:rPr lang="fr-FR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C1D58B-7FE8-4F52-B4AA-CEC86D078C98}" type="slidenum">
              <a:rPr lang="fr-FR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C265A-B551-4764-8A5C-58276D2A536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8BED8-8D1C-4ACA-BF89-DFCE532C639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C7ACD-15B6-4D36-8F80-68FE9D25913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F73A-26EC-4938-B1AF-C1503AEE7B2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6FC0-592F-47E2-833D-819AE9A54CE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28C3-891D-489B-AC5F-BAAAA5E3C26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285376"/>
            <a:ext cx="4250765" cy="155389"/>
          </a:xfrm>
          <a:prstGeom prst="rect">
            <a:avLst/>
          </a:prstGeom>
        </p:spPr>
        <p:txBody>
          <a:bodyPr lIns="0" tIns="0" bIns="0"/>
          <a:lstStyle>
            <a:lvl1pPr algn="l">
              <a:defRPr sz="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361950" y="937315"/>
            <a:ext cx="7795079" cy="2918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rgbClr val="3A46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/>
          </p:nvPr>
        </p:nvSpPr>
        <p:spPr>
          <a:xfrm>
            <a:off x="361949" y="1490101"/>
            <a:ext cx="7795079" cy="2698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/>
            </a:lvl1pPr>
            <a:lvl2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2pPr>
            <a:lvl3pPr marL="360363" indent="-161925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3pPr>
            <a:lvl4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4pPr>
            <a:lvl5pPr marL="0" indent="-162000">
              <a:lnSpc>
                <a:spcPts val="1440"/>
              </a:lnSpc>
              <a:spcBef>
                <a:spcPts val="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6024-7EED-4569-A36A-7E1905CCF30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6183-F204-4C27-945B-1E8D2E0FA53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9896-D429-4FB7-B687-CEEA33C1C3A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3F42-7B3B-45F6-A579-3B938220FD2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658F-0763-47EB-9B3B-AB393326992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40C4-557F-43A8-8297-341103D686B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4A82-DF9F-4B5C-B0D3-1D5EB24805C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0C51-D1A7-4A04-A61D-7325C8086E4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597650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6D658-8033-4DAD-9D0E-BC477DCB133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/>
              <a:t>Forme e disponibilità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uP8L-WppI" TargetMode="External"/><Relationship Id="rId7" Type="http://schemas.openxmlformats.org/officeDocument/2006/relationships/hyperlink" Target="https://www.youtube.com/watch?v=HAeoDf6Ch_Q" TargetMode="External"/><Relationship Id="rId2" Type="http://schemas.openxmlformats.org/officeDocument/2006/relationships/hyperlink" Target="http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cKB5vW2SbQ" TargetMode="External"/><Relationship Id="rId5" Type="http://schemas.openxmlformats.org/officeDocument/2006/relationships/hyperlink" Target="http://www.youtube.com/watch?v=_qb1_bdMC5o" TargetMode="External"/><Relationship Id="rId4" Type="http://schemas.openxmlformats.org/officeDocument/2006/relationships/hyperlink" Target="https://www.columbus.co.za/processes/making-stainless-stee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stainless.org/about-issf/issf-memb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/>
              <a:t>Presentazione di supporto per i docenti di Architettura e Ingegneria civile</a:t>
            </a:r>
            <a:endParaRPr lang="it-IT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z="4000" b="1" dirty="0">
                <a:solidFill>
                  <a:srgbClr val="006666"/>
                </a:solidFill>
              </a:rPr>
              <a:t>Capitolo 10</a:t>
            </a:r>
          </a:p>
          <a:p>
            <a:pPr eaLnBrk="1" hangingPunct="1"/>
            <a:r>
              <a:rPr lang="it-IT" sz="4000" b="1" dirty="0">
                <a:solidFill>
                  <a:srgbClr val="006666"/>
                </a:solidFill>
              </a:rPr>
              <a:t>Formati e disponibilità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B2F57-9B16-4D69-9845-27FC78D54427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/>
              <a:t>Perché «Formati e disponibilità»?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3000"/>
              <a:t>I tempi di consegna e i costi sono argomenti fondamentali per gli architetti e gli ingegneri civili</a:t>
            </a:r>
          </a:p>
          <a:p>
            <a:pPr eaLnBrk="1" hangingPunct="1"/>
            <a:r>
              <a:rPr lang="it-IT" sz="3000"/>
              <a:t>Mentre tutti i prodotti in acciaio inossidabile partono da una acciaieria</a:t>
            </a:r>
          </a:p>
          <a:p>
            <a:pPr lvl="1" eaLnBrk="1" hangingPunct="1"/>
            <a:r>
              <a:rPr lang="it-IT" sz="2600"/>
              <a:t>Esistono molte vie di lavorazione per i prodotti inossidabili</a:t>
            </a:r>
          </a:p>
          <a:p>
            <a:pPr lvl="1" eaLnBrk="1" hangingPunct="1"/>
            <a:r>
              <a:rPr lang="it-IT" sz="2600"/>
              <a:t>E terzisti, commercianti offrono pacchetti di servizi</a:t>
            </a:r>
          </a:p>
          <a:p>
            <a:pPr eaLnBrk="1" hangingPunct="1"/>
            <a:r>
              <a:rPr lang="it-IT" sz="3000"/>
              <a:t>Pertanto i tempi di fornitura e i costi possono differire enormemente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15F69-5259-4C88-9AC2-25CC65213813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/>
              <a:t>Alcune informazioni basilari</a:t>
            </a:r>
            <a:br/>
            <a:r>
              <a:rPr lang="it-IT"/>
              <a:t>Come si produce l'acciaio inossidabile</a:t>
            </a:r>
            <a:endParaRPr lang="it-IT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hlinkClick r:id="rId2"/>
              </a:rPr>
              <a:t>Video</a:t>
            </a:r>
            <a:r>
              <a:rPr lang="it-IT" dirty="0"/>
              <a:t>: Fabbricazione di acciaio e laminazione a caldo di coils </a:t>
            </a:r>
          </a:p>
          <a:p>
            <a:pPr eaLnBrk="1" hangingPunct="1"/>
            <a:r>
              <a:rPr lang="fr-FR" dirty="0" err="1">
                <a:hlinkClick r:id="rId3"/>
              </a:rPr>
              <a:t>Video</a:t>
            </a:r>
            <a:r>
              <a:rPr lang="fr-FR" dirty="0"/>
              <a:t>: </a:t>
            </a:r>
            <a:r>
              <a:rPr lang="it-IT" dirty="0"/>
              <a:t>Laminazione a caldo dei coils</a:t>
            </a:r>
          </a:p>
          <a:p>
            <a:pPr eaLnBrk="1" hangingPunct="1"/>
            <a:r>
              <a:rPr lang="it-IT" dirty="0">
                <a:hlinkClick r:id="rId4"/>
              </a:rPr>
              <a:t>Video</a:t>
            </a:r>
            <a:r>
              <a:rPr lang="it-IT" dirty="0"/>
              <a:t>: Laminazione a freddo di coils</a:t>
            </a:r>
          </a:p>
          <a:p>
            <a:pPr eaLnBrk="1" hangingPunct="1"/>
            <a:r>
              <a:rPr lang="it-IT" dirty="0">
                <a:hlinkClick r:id="rId5"/>
              </a:rPr>
              <a:t>Video</a:t>
            </a:r>
            <a:r>
              <a:rPr lang="it-IT" dirty="0"/>
              <a:t>:  Fabbricazione di acciaio e laminazione a caldo di barre  </a:t>
            </a:r>
          </a:p>
          <a:p>
            <a:pPr eaLnBrk="1" hangingPunct="1"/>
            <a:r>
              <a:rPr lang="it-IT" dirty="0">
                <a:hlinkClick r:id="rId6"/>
              </a:rPr>
              <a:t>Video</a:t>
            </a:r>
            <a:r>
              <a:rPr lang="it-IT" dirty="0"/>
              <a:t>: Laminazione di vergella</a:t>
            </a:r>
          </a:p>
          <a:p>
            <a:pPr eaLnBrk="1" hangingPunct="1"/>
            <a:r>
              <a:rPr lang="it-IT" dirty="0">
                <a:hlinkClick r:id="rId7"/>
              </a:rPr>
              <a:t>Video</a:t>
            </a:r>
            <a:r>
              <a:rPr lang="it-IT" dirty="0"/>
              <a:t>: Laminazione di vergella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302E5-33B5-4842-B11F-2A420A79C950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Object 6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85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" name="AutoShape 4"/>
          <p:cNvSpPr>
            <a:spLocks noChangeArrowheads="1"/>
          </p:cNvSpPr>
          <p:nvPr/>
        </p:nvSpPr>
        <p:spPr bwMode="auto">
          <a:xfrm>
            <a:off x="4738688" y="4832350"/>
            <a:ext cx="1558925" cy="684213"/>
          </a:xfrm>
          <a:prstGeom prst="homePlate">
            <a:avLst>
              <a:gd name="adj" fmla="val 19124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lIns="234000" anchor="ctr"/>
          <a:lstStyle/>
          <a:p>
            <a:pPr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Distributori </a:t>
            </a:r>
          </a:p>
          <a:p>
            <a:pPr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(di proprietà dell'acciaieria)</a:t>
            </a:r>
          </a:p>
        </p:txBody>
      </p:sp>
      <p:sp>
        <p:nvSpPr>
          <p:cNvPr id="1087" name="Title 1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sz="2800"/>
              <a:t>Catena di fornitura dell'acciaio inossidabile</a:t>
            </a:r>
          </a:p>
        </p:txBody>
      </p:sp>
      <p:sp>
        <p:nvSpPr>
          <p:cNvPr id="1088" name="AutoShape 4"/>
          <p:cNvSpPr>
            <a:spLocks noChangeArrowheads="1"/>
          </p:cNvSpPr>
          <p:nvPr/>
        </p:nvSpPr>
        <p:spPr bwMode="auto">
          <a:xfrm>
            <a:off x="3221038" y="4832350"/>
            <a:ext cx="1657350" cy="684213"/>
          </a:xfrm>
          <a:prstGeom prst="homePlate">
            <a:avLst>
              <a:gd name="adj" fmla="val 19143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lIns="234000" anchor="ctr"/>
          <a:lstStyle/>
          <a:p>
            <a:pPr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Fabbricazione di componenti standard</a:t>
            </a:r>
          </a:p>
        </p:txBody>
      </p:sp>
      <p:sp>
        <p:nvSpPr>
          <p:cNvPr id="1089" name="AutoShape 5"/>
          <p:cNvSpPr>
            <a:spLocks noChangeArrowheads="1"/>
          </p:cNvSpPr>
          <p:nvPr/>
        </p:nvSpPr>
        <p:spPr bwMode="auto">
          <a:xfrm>
            <a:off x="3203575" y="1501775"/>
            <a:ext cx="1849438" cy="1266825"/>
          </a:xfrm>
          <a:prstGeom prst="homePlate">
            <a:avLst>
              <a:gd name="adj" fmla="val 16728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lIns="270000" anchor="ctr"/>
          <a:lstStyle/>
          <a:p>
            <a:pPr marL="174625"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Distributori</a:t>
            </a:r>
          </a:p>
          <a:p>
            <a:pPr marL="174625"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(di proprietà dell'acciaieria)</a:t>
            </a:r>
          </a:p>
        </p:txBody>
      </p:sp>
      <p:sp>
        <p:nvSpPr>
          <p:cNvPr id="1090" name="AutoShape 6"/>
          <p:cNvSpPr>
            <a:spLocks noChangeArrowheads="1"/>
          </p:cNvSpPr>
          <p:nvPr/>
        </p:nvSpPr>
        <p:spPr bwMode="auto">
          <a:xfrm>
            <a:off x="1673225" y="1501775"/>
            <a:ext cx="1733550" cy="1266825"/>
          </a:xfrm>
          <a:prstGeom prst="homePlate">
            <a:avLst>
              <a:gd name="adj" fmla="val 16725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Acciaieria inox</a:t>
            </a:r>
          </a:p>
          <a:p>
            <a:pPr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Vendite franco acciaieria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52788" y="2943225"/>
            <a:ext cx="1800225" cy="7191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Personalizzati: 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tagliati su misura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tagliati in forme personalizzate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Lucidatura ...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9413" y="3046413"/>
            <a:ext cx="93821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latin typeface="+mn-lt"/>
                <a:cs typeface="+mn-cs"/>
              </a:rPr>
              <a:t>Prodotti</a:t>
            </a:r>
          </a:p>
        </p:txBody>
      </p:sp>
      <p:sp>
        <p:nvSpPr>
          <p:cNvPr id="1093" name="AutoShape 4"/>
          <p:cNvSpPr>
            <a:spLocks noChangeArrowheads="1"/>
          </p:cNvSpPr>
          <p:nvPr/>
        </p:nvSpPr>
        <p:spPr bwMode="auto">
          <a:xfrm>
            <a:off x="7451725" y="1409700"/>
            <a:ext cx="1103313" cy="18256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33450"/>
            <a:r>
              <a:rPr lang="it-IT" sz="1200">
                <a:latin typeface="Calibri" pitchFamily="34" charset="0"/>
              </a:rPr>
              <a:t>SEMPLIFICATA</a:t>
            </a:r>
          </a:p>
        </p:txBody>
      </p:sp>
      <p:cxnSp>
        <p:nvCxnSpPr>
          <p:cNvPr id="1094" name="AutoShape 5"/>
          <p:cNvCxnSpPr>
            <a:cxnSpLocks noChangeShapeType="1"/>
            <a:stCxn id="1093" idx="2"/>
            <a:endCxn id="1093" idx="0"/>
          </p:cNvCxnSpPr>
          <p:nvPr/>
        </p:nvCxnSpPr>
        <p:spPr bwMode="auto">
          <a:xfrm>
            <a:off x="7451725" y="1409700"/>
            <a:ext cx="1103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5" name="AutoShape 6"/>
          <p:cNvCxnSpPr>
            <a:cxnSpLocks noChangeShapeType="1"/>
            <a:stCxn id="1093" idx="4"/>
            <a:endCxn id="1093" idx="6"/>
          </p:cNvCxnSpPr>
          <p:nvPr/>
        </p:nvCxnSpPr>
        <p:spPr bwMode="auto">
          <a:xfrm>
            <a:off x="7451725" y="1592263"/>
            <a:ext cx="1103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96" name="Text Box 9"/>
          <p:cNvSpPr txBox="1">
            <a:spLocks noChangeArrowheads="1"/>
          </p:cNvSpPr>
          <p:nvPr/>
        </p:nvSpPr>
        <p:spPr bwMode="auto">
          <a:xfrm>
            <a:off x="1604963" y="2943225"/>
            <a:ext cx="16668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Coils, Lamiere sottili, Lamiere, Barre, Filo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Rebar</a:t>
            </a:r>
          </a:p>
        </p:txBody>
      </p:sp>
      <p:sp>
        <p:nvSpPr>
          <p:cNvPr id="1097" name="Text Box 9"/>
          <p:cNvSpPr txBox="1">
            <a:spLocks noChangeArrowheads="1"/>
          </p:cNvSpPr>
          <p:nvPr/>
        </p:nvSpPr>
        <p:spPr bwMode="auto">
          <a:xfrm>
            <a:off x="3203575" y="5661025"/>
            <a:ext cx="166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Sistemi di fissaggio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Tubi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Valvole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Raccordi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52425" y="3716338"/>
            <a:ext cx="938213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latin typeface="+mn-lt"/>
                <a:cs typeface="+mn-cs"/>
              </a:rPr>
              <a:t>Servizio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604963" y="3716338"/>
            <a:ext cx="1733550" cy="8651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Peso minimo  1 lastra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Produzione su ordinazione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Tempo tra ordinazione e consegna 2-3 settimane</a:t>
            </a:r>
          </a:p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+mn-lt"/>
                <a:cs typeface="+mn-cs"/>
              </a:rPr>
              <a:t>Prezzo più basso / kg</a:t>
            </a:r>
          </a:p>
        </p:txBody>
      </p:sp>
      <p:sp>
        <p:nvSpPr>
          <p:cNvPr id="1100" name="Text Box 9"/>
          <p:cNvSpPr txBox="1">
            <a:spLocks noChangeArrowheads="1"/>
          </p:cNvSpPr>
          <p:nvPr/>
        </p:nvSpPr>
        <p:spPr bwMode="auto">
          <a:xfrm>
            <a:off x="3252788" y="3716338"/>
            <a:ext cx="2182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Ordini di piccoli quantitativi 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Disponibile a magazzino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Brevi tempi di fornitura (1-3 giorni)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“Price premium” per il servizio </a:t>
            </a:r>
          </a:p>
        </p:txBody>
      </p:sp>
      <p:sp>
        <p:nvSpPr>
          <p:cNvPr id="1101" name="Text Box 9"/>
          <p:cNvSpPr txBox="1">
            <a:spLocks noChangeArrowheads="1"/>
          </p:cNvSpPr>
          <p:nvPr/>
        </p:nvSpPr>
        <p:spPr bwMode="auto">
          <a:xfrm>
            <a:off x="4738688" y="5661025"/>
            <a:ext cx="1800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Disponibile a magazzino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Brevi tempi di fornitura (1-3 giorni)</a:t>
            </a:r>
          </a:p>
          <a:p>
            <a:pPr>
              <a:lnSpc>
                <a:spcPts val="1438"/>
              </a:lnSpc>
              <a:tabLst>
                <a:tab pos="177800" algn="l"/>
              </a:tabLst>
            </a:pPr>
            <a:r>
              <a:rPr lang="it-IT" sz="1000">
                <a:latin typeface="Calibri" pitchFamily="34" charset="0"/>
              </a:rPr>
              <a:t>“Price premium” per il servizio </a:t>
            </a:r>
          </a:p>
        </p:txBody>
      </p:sp>
      <p:sp>
        <p:nvSpPr>
          <p:cNvPr id="1102" name="AutoShape 5"/>
          <p:cNvSpPr>
            <a:spLocks noChangeArrowheads="1"/>
          </p:cNvSpPr>
          <p:nvPr/>
        </p:nvSpPr>
        <p:spPr bwMode="auto">
          <a:xfrm>
            <a:off x="6372225" y="2943225"/>
            <a:ext cx="1800225" cy="1479550"/>
          </a:xfrm>
          <a:prstGeom prst="homePlate">
            <a:avLst>
              <a:gd name="adj" fmla="val 16741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lIns="270000" anchor="ctr"/>
          <a:lstStyle/>
          <a:p>
            <a:pPr marL="174625"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Fabbricanti</a:t>
            </a:r>
          </a:p>
          <a:p>
            <a:pPr marL="174625"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+ </a:t>
            </a:r>
          </a:p>
          <a:p>
            <a:pPr marL="174625"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Finiture specifiche (come il colore)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21038" y="5502275"/>
            <a:ext cx="938212" cy="271463"/>
          </a:xfrm>
          <a:prstGeom prst="rect">
            <a:avLst/>
          </a:prstGeom>
          <a:noFill/>
          <a:ln>
            <a:noFill/>
          </a:ln>
          <a:effectLst/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latin typeface="+mn-lt"/>
                <a:cs typeface="+mn-cs"/>
              </a:rPr>
              <a:t>Prodotti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821238" y="5502275"/>
            <a:ext cx="939800" cy="271463"/>
          </a:xfrm>
          <a:prstGeom prst="rect">
            <a:avLst/>
          </a:prstGeom>
          <a:noFill/>
          <a:ln>
            <a:noFill/>
          </a:ln>
          <a:effectLst/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fontAlgn="auto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latin typeface="+mn-lt"/>
                <a:cs typeface="+mn-cs"/>
              </a:rPr>
              <a:t>Servizio</a:t>
            </a:r>
          </a:p>
        </p:txBody>
      </p:sp>
      <p:sp>
        <p:nvSpPr>
          <p:cNvPr id="1105" name="AutoShape 4"/>
          <p:cNvSpPr>
            <a:spLocks noChangeArrowheads="1"/>
          </p:cNvSpPr>
          <p:nvPr/>
        </p:nvSpPr>
        <p:spPr bwMode="auto">
          <a:xfrm>
            <a:off x="1670050" y="4832350"/>
            <a:ext cx="1658938" cy="685800"/>
          </a:xfrm>
          <a:prstGeom prst="homePlate">
            <a:avLst>
              <a:gd name="adj" fmla="val 19117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lIns="234000" anchor="ctr"/>
          <a:lstStyle/>
          <a:p>
            <a:pPr defTabSz="912813">
              <a:lnSpc>
                <a:spcPts val="1438"/>
              </a:lnSpc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Acciaieria acciaio inossidabile</a:t>
            </a:r>
          </a:p>
        </p:txBody>
      </p:sp>
      <p:sp>
        <p:nvSpPr>
          <p:cNvPr id="1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A01A5-75E9-4DD5-8C67-69A302F00DFE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it-IT" sz="2800"/>
              <a:t>Prodotti piatti</a:t>
            </a:r>
          </a:p>
        </p:txBody>
      </p:sp>
      <p:graphicFrame>
        <p:nvGraphicFramePr>
          <p:cNvPr id="21552" name="Group 48"/>
          <p:cNvGraphicFramePr>
            <a:graphicFrameLocks noGrp="1"/>
          </p:cNvGraphicFramePr>
          <p:nvPr>
            <p:ph idx="1"/>
          </p:nvPr>
        </p:nvGraphicFramePr>
        <p:xfrm>
          <a:off x="528638" y="908050"/>
          <a:ext cx="8229600" cy="556895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Franco acciaieria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Personalizzati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Coils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laminati a freddo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Nastri laminato a freddo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Lamiere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lucide laminate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freddo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 con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taglio laser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Lamiere spesse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Travi attenute da lamiera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Profili per porte e finestre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Morsetti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Tubi standard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Tubi profilati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Raccordi per tubi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Ringhiere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535" name="Picture 9" descr="https://encrypted-tbn3.gstatic.com/images?q=tbn:ANd9GcRkQDDpGa7dCHADGiIncghtrM7C7M92gTs2_pSqgwh79u-Y46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1441450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36" name="Picture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916113"/>
            <a:ext cx="1439862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3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916113"/>
            <a:ext cx="1655762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38" name="Picture 20" descr="http://www.stlpipesupply.com/wp-content/uploads/2012/03/Polished-Stainless-Steel-Sheet-316L.jpe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573463"/>
            <a:ext cx="1439863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39" name="Picture 24"/>
          <p:cNvPicPr>
            <a:picLocks noChangeArrowheads="1"/>
          </p:cNvPicPr>
          <p:nvPr/>
        </p:nvPicPr>
        <p:blipFill>
          <a:blip r:embed="rId7"/>
          <a:srcRect l="3658" r="8443"/>
          <a:stretch>
            <a:fillRect/>
          </a:stretch>
        </p:blipFill>
        <p:spPr bwMode="auto">
          <a:xfrm>
            <a:off x="6880225" y="3573463"/>
            <a:ext cx="1439863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40" name="Picture 30"/>
          <p:cNvPicPr>
            <a:picLocks noChangeAspect="1" noChangeArrowheads="1"/>
          </p:cNvPicPr>
          <p:nvPr/>
        </p:nvPicPr>
        <p:blipFill>
          <a:blip r:embed="rId8"/>
          <a:srcRect r="7828"/>
          <a:stretch>
            <a:fillRect/>
          </a:stretch>
        </p:blipFill>
        <p:spPr bwMode="auto">
          <a:xfrm>
            <a:off x="2627313" y="3573463"/>
            <a:ext cx="1439862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41" name="Picture 3"/>
          <p:cNvPicPr>
            <a:picLocks noChangeAspect="1" noChangeArrowheads="1"/>
          </p:cNvPicPr>
          <p:nvPr/>
        </p:nvPicPr>
        <p:blipFill>
          <a:blip r:embed="rId9"/>
          <a:srcRect l="7549" r="1276"/>
          <a:stretch>
            <a:fillRect/>
          </a:stretch>
        </p:blipFill>
        <p:spPr bwMode="auto">
          <a:xfrm>
            <a:off x="542925" y="5310188"/>
            <a:ext cx="1439863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4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5330825"/>
            <a:ext cx="2065337" cy="122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4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97150" y="5334000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44" name="Picture 33"/>
          <p:cNvPicPr>
            <a:picLocks noChangeArrowheads="1"/>
          </p:cNvPicPr>
          <p:nvPr/>
        </p:nvPicPr>
        <p:blipFill>
          <a:blip r:embed="rId12"/>
          <a:srcRect l="9262"/>
          <a:stretch>
            <a:fillRect/>
          </a:stretch>
        </p:blipFill>
        <p:spPr bwMode="auto">
          <a:xfrm>
            <a:off x="6905625" y="5334000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45" name="Picture 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1916113"/>
            <a:ext cx="1439862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4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3573463"/>
            <a:ext cx="1223962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47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8747F-2F59-4C9F-A0C3-5DEE9F70C43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it-IT" sz="2800"/>
              <a:t>Prodotti lunghi</a:t>
            </a:r>
          </a:p>
        </p:txBody>
      </p:sp>
      <p:graphicFrame>
        <p:nvGraphicFramePr>
          <p:cNvPr id="23600" name="Group 48"/>
          <p:cNvGraphicFramePr>
            <a:graphicFrameLocks noGrp="1"/>
          </p:cNvGraphicFramePr>
          <p:nvPr>
            <p:ph idx="1"/>
          </p:nvPr>
        </p:nvGraphicFramePr>
        <p:xfrm>
          <a:off x="457200" y="1104900"/>
          <a:ext cx="8329613" cy="5491163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Franco acciaieria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Personalizzati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Barre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Barre di ancoraggio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Barre filettate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Maniglie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Barre per cemento armato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Trefoli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Ancoraggi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 cemento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Frangisole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Vergella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Griglie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Dispositivi di fissaggio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Maglie per tenda doccia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583" name="AutoShape 5" descr="http://www.paxonite.co.za/wp-content/uploads/2013/11/Stainless-Steel-Round-Bars.jpg"/>
          <p:cNvSpPr>
            <a:spLocks noChangeAspect="1" noChangeArrowheads="1"/>
          </p:cNvSpPr>
          <p:nvPr/>
        </p:nvSpPr>
        <p:spPr bwMode="auto">
          <a:xfrm>
            <a:off x="155575" y="-1989138"/>
            <a:ext cx="6696075" cy="41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2358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373688"/>
            <a:ext cx="2014538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85" name="Picture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373688"/>
            <a:ext cx="1439863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86" name="AutoShape 14" descr="http://www.s3i.co.uk/image/s3i/SSTBhero.jpg"/>
          <p:cNvSpPr>
            <a:spLocks noChangeAspect="1" noChangeArrowheads="1"/>
          </p:cNvSpPr>
          <p:nvPr/>
        </p:nvSpPr>
        <p:spPr bwMode="auto">
          <a:xfrm>
            <a:off x="155575" y="-13716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587" name="AutoShape 19" descr="http://www.customsinfo.com/Portals/129262/images/threaded-stainless-steel-rod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23588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644900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89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917700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0" name="Picture 9"/>
          <p:cNvPicPr>
            <a:picLocks noChangeArrowheads="1"/>
          </p:cNvPicPr>
          <p:nvPr/>
        </p:nvPicPr>
        <p:blipFill>
          <a:blip r:embed="rId7"/>
          <a:srcRect r="13831"/>
          <a:stretch>
            <a:fillRect/>
          </a:stretch>
        </p:blipFill>
        <p:spPr bwMode="auto">
          <a:xfrm>
            <a:off x="539750" y="5373688"/>
            <a:ext cx="1439863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2550" y="5356225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2" name="Picture 1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2550" y="1917700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3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5" y="3644900"/>
            <a:ext cx="123825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4" name="Picture 17"/>
          <p:cNvPicPr>
            <a:picLocks noChangeArrowheads="1"/>
          </p:cNvPicPr>
          <p:nvPr/>
        </p:nvPicPr>
        <p:blipFill>
          <a:blip r:embed="rId11"/>
          <a:srcRect l="11124"/>
          <a:stretch>
            <a:fillRect/>
          </a:stretch>
        </p:blipFill>
        <p:spPr bwMode="auto">
          <a:xfrm>
            <a:off x="2622550" y="3644900"/>
            <a:ext cx="14398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5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5" y="1917700"/>
            <a:ext cx="12239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6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04025" y="1917700"/>
            <a:ext cx="208121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97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04025" y="3622675"/>
            <a:ext cx="1223963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9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88856-E809-45ED-981D-ABE9AA63A28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/>
              <a:t>Tendenze future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200"/>
              <a:t>Il bisogno urgente di mitigare il cambiamento climatico e di un'economia</a:t>
            </a:r>
            <a:r>
              <a:rPr lang="it-IT" sz="3000"/>
              <a:t> </a:t>
            </a:r>
            <a:r>
              <a:rPr lang="it-IT" sz="2200"/>
              <a:t>sostenibile</a:t>
            </a:r>
            <a:r>
              <a:rPr lang="it-IT" sz="3000"/>
              <a:t> </a:t>
            </a:r>
            <a:r>
              <a:rPr lang="it-IT" sz="2200"/>
              <a:t>porterà cambiamenti fondamentali nei prossimi anni. 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it-IT" sz="2200"/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200" u="sng"/>
              <a:t>Assisteremo probabilmente</a:t>
            </a:r>
            <a:r>
              <a:rPr lang="it-IT" sz="3000" u="sng"/>
              <a:t> </a:t>
            </a:r>
            <a:r>
              <a:rPr lang="it-IT" sz="2200" u="sng"/>
              <a:t>all'offerta</a:t>
            </a:r>
            <a:r>
              <a:rPr lang="it-IT" sz="3000" u="sng"/>
              <a:t> </a:t>
            </a:r>
            <a:r>
              <a:rPr lang="it-IT" sz="2200" u="sng"/>
              <a:t>di</a:t>
            </a:r>
            <a:r>
              <a:rPr lang="it-IT" sz="3000" u="sng"/>
              <a:t>  </a:t>
            </a:r>
            <a:r>
              <a:rPr lang="it-IT" sz="2200" u="sng"/>
              <a:t>nuovi prodotti: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it-IT" sz="2200"/>
              <a:t>i prodotti</a:t>
            </a:r>
            <a:r>
              <a:rPr lang="it-IT" sz="3000"/>
              <a:t> </a:t>
            </a:r>
            <a:r>
              <a:rPr lang="it-IT" sz="2200"/>
              <a:t>ricondizionati. L'acciaio</a:t>
            </a:r>
            <a:r>
              <a:rPr lang="it-IT" sz="3000"/>
              <a:t> </a:t>
            </a:r>
            <a:r>
              <a:rPr lang="it-IT" sz="2200"/>
              <a:t>inossidabile</a:t>
            </a:r>
            <a:r>
              <a:rPr lang="it-IT" sz="3000"/>
              <a:t> </a:t>
            </a:r>
            <a:r>
              <a:rPr lang="it-IT" sz="2200"/>
              <a:t>proveniente dalla demolizione di edifici/strutture</a:t>
            </a:r>
            <a:r>
              <a:rPr lang="it-IT" sz="3000"/>
              <a:t> </a:t>
            </a:r>
            <a:r>
              <a:rPr lang="it-IT" sz="2200"/>
              <a:t>potrebbe</a:t>
            </a:r>
            <a:r>
              <a:rPr lang="it-IT" sz="3000"/>
              <a:t> </a:t>
            </a:r>
            <a:r>
              <a:rPr lang="it-IT" sz="2200"/>
              <a:t>essere</a:t>
            </a:r>
            <a:r>
              <a:rPr lang="it-IT" sz="3000"/>
              <a:t> </a:t>
            </a:r>
            <a:r>
              <a:rPr lang="it-IT" sz="2200"/>
              <a:t>riprocessato e riutilizzato per un nuovo ciclo di vita senza</a:t>
            </a:r>
            <a:r>
              <a:rPr lang="it-IT" sz="3000"/>
              <a:t> </a:t>
            </a:r>
            <a:r>
              <a:rPr lang="it-IT" sz="2200"/>
              <a:t>perdere le sue proprietà.</a:t>
            </a:r>
          </a:p>
          <a:p>
            <a:pPr marL="0" indent="0" algn="just" eaLnBrk="1" hangingPunct="1">
              <a:lnSpc>
                <a:spcPct val="80000"/>
              </a:lnSpc>
            </a:pPr>
            <a:r>
              <a:rPr lang="it-IT" sz="2200"/>
              <a:t>Forza</a:t>
            </a:r>
            <a:r>
              <a:rPr lang="it-IT" sz="3000"/>
              <a:t> </a:t>
            </a:r>
            <a:r>
              <a:rPr lang="it-IT" sz="2200"/>
              <a:t>maggiore e prodotti</a:t>
            </a:r>
            <a:r>
              <a:rPr lang="it-IT" sz="3000"/>
              <a:t> </a:t>
            </a:r>
            <a:r>
              <a:rPr lang="it-IT" sz="2200"/>
              <a:t>più sottili, capaci di offrire le stesse prestazioni di servizio utilizzando</a:t>
            </a:r>
            <a:r>
              <a:rPr lang="it-IT" sz="3000"/>
              <a:t> </a:t>
            </a:r>
            <a:r>
              <a:rPr lang="it-IT" sz="2200"/>
              <a:t>meno</a:t>
            </a:r>
            <a:r>
              <a:rPr lang="it-IT" sz="3000"/>
              <a:t> </a:t>
            </a:r>
            <a:r>
              <a:rPr lang="it-IT" sz="2200"/>
              <a:t>materiale.  Lo sviluppo di lean  duplex e di gradi austenitici</a:t>
            </a:r>
            <a:r>
              <a:rPr lang="it-IT" sz="3000"/>
              <a:t> </a:t>
            </a:r>
            <a:r>
              <a:rPr lang="it-IT" sz="2200"/>
              <a:t>lavorati a freddo è</a:t>
            </a:r>
            <a:r>
              <a:rPr lang="it-IT" sz="3000"/>
              <a:t> </a:t>
            </a:r>
            <a:r>
              <a:rPr lang="it-IT" sz="2200"/>
              <a:t>già</a:t>
            </a:r>
            <a:r>
              <a:rPr lang="it-IT" sz="3000"/>
              <a:t> </a:t>
            </a:r>
            <a:r>
              <a:rPr lang="it-IT" sz="2200"/>
              <a:t>in atto.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ACE74-41B7-45B9-A3C1-FCF1C0DB37D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Riferimenti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D9999-DC2F-41D5-AA41-032DEF0056DA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principali produttori di acciaio inossidabile: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https://www.worldstainless.org/about-issf/issf-members/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/>
              <a:t>Grazie</a:t>
            </a:r>
          </a:p>
        </p:txBody>
      </p:sp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FB442-1F88-420F-8A58-79584CC86810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586</TotalTime>
  <Words>456</Words>
  <Application>Microsoft Office PowerPoint</Application>
  <PresentationFormat>On-screen Show (4:3)</PresentationFormat>
  <Paragraphs>107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3_Custom Design</vt:lpstr>
      <vt:lpstr>think-cell Folie</vt:lpstr>
      <vt:lpstr>Presentazione di supporto per i docenti di Architettura e Ingegneria civile</vt:lpstr>
      <vt:lpstr>Perché «Formati e disponibilità»?</vt:lpstr>
      <vt:lpstr>Alcune informazioni basilari Come si produce l'acciaio inossidabile</vt:lpstr>
      <vt:lpstr>Catena di fornitura dell'acciaio inossidabile</vt:lpstr>
      <vt:lpstr>Prodotti piatti</vt:lpstr>
      <vt:lpstr>Prodotti lunghi</vt:lpstr>
      <vt:lpstr>Tendenze future</vt:lpstr>
      <vt:lpstr>Riferimenti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 e disponibilità</dc:title>
  <dc:creator>Bernard</dc:creator>
  <cp:keywords>acciaio inossidabile, formazione, architettura, ingegneria civile</cp:keywords>
  <cp:lastModifiedBy>Jo Claes</cp:lastModifiedBy>
  <cp:revision>178</cp:revision>
  <cp:lastPrinted>2014-02-27T12:04:59Z</cp:lastPrinted>
  <dcterms:created xsi:type="dcterms:W3CDTF">2013-11-27T08:48:07Z</dcterms:created>
  <dcterms:modified xsi:type="dcterms:W3CDTF">2020-01-31T11:38:28Z</dcterms:modified>
</cp:coreProperties>
</file>